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5" r:id="rId1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6" Type="http://schemas.openxmlformats.org/officeDocument/2006/relationships/slide" Target="slides/slide4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Text Box 3">
            <a:extLst>
              <a:ext uri="{FF2B5EF4-FFF2-40B4-BE49-F238E27FC236}">
                <a16:creationId xmlns:a16="http://schemas.microsoft.com/office/drawing/2014/main" id="{E061C8C3-F58B-F144-5C47-0CCD066A810D}"/>
              </a:ext>
            </a:extLst>
          </p:cNvPr>
          <p:cNvSpPr txBox="1">
            <a:spLocks noChangeArrowheads="1"/>
          </p:cNvSpPr>
          <p:nvPr/>
        </p:nvSpPr>
        <p:spPr bwMode="auto">
          <a:xfrm>
            <a:off x="2895600" y="2698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4" name="Text Box 8">
            <a:extLst>
              <a:ext uri="{FF2B5EF4-FFF2-40B4-BE49-F238E27FC236}">
                <a16:creationId xmlns:a16="http://schemas.microsoft.com/office/drawing/2014/main" id="{71D67E34-64AD-0BB9-1410-CE6EA5335F77}"/>
              </a:ext>
            </a:extLst>
          </p:cNvPr>
          <p:cNvSpPr txBox="1">
            <a:spLocks noChangeArrowheads="1"/>
          </p:cNvSpPr>
          <p:nvPr/>
        </p:nvSpPr>
        <p:spPr bwMode="auto">
          <a:xfrm>
            <a:off x="488419" y="2297823"/>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8" name="Rectangle 12">
            <a:extLst>
              <a:ext uri="{FF2B5EF4-FFF2-40B4-BE49-F238E27FC236}">
                <a16:creationId xmlns:a16="http://schemas.microsoft.com/office/drawing/2014/main" id="{9F87C903-1C10-3AFA-2DDF-A2CA9C55A968}"/>
              </a:ext>
            </a:extLst>
          </p:cNvPr>
          <p:cNvSpPr>
            <a:spLocks noGrp="1" noChangeArrowheads="1"/>
          </p:cNvSpPr>
          <p:nvPr>
            <p:ph type="title"/>
          </p:nvPr>
        </p:nvSpPr>
        <p:spPr>
          <a:xfrm>
            <a:off x="1219200" y="228600"/>
            <a:ext cx="7010400" cy="685800"/>
          </a:xfrm>
        </p:spPr>
        <p:txBody>
          <a:bodyPr/>
          <a:lstStyle/>
          <a:p>
            <a:r>
              <a:rPr lang="en-US" altLang="zh-CN" sz="2800" b="1">
                <a:solidFill>
                  <a:srgbClr val="33CC33"/>
                </a:solidFill>
                <a:ea typeface="宋体" panose="02010600030101010101" pitchFamily="2" charset="-122"/>
              </a:rPr>
              <a:t>Plan for the week</a:t>
            </a:r>
          </a:p>
        </p:txBody>
      </p:sp>
      <p:sp>
        <p:nvSpPr>
          <p:cNvPr id="342029" name="Rectangle 13">
            <a:extLst>
              <a:ext uri="{FF2B5EF4-FFF2-40B4-BE49-F238E27FC236}">
                <a16:creationId xmlns:a16="http://schemas.microsoft.com/office/drawing/2014/main" id="{D2CE0326-604A-AC93-AA6E-A065F4E53F77}"/>
              </a:ext>
            </a:extLst>
          </p:cNvPr>
          <p:cNvSpPr>
            <a:spLocks noGrp="1" noChangeArrowheads="1"/>
          </p:cNvSpPr>
          <p:nvPr>
            <p:ph type="body" idx="1"/>
          </p:nvPr>
        </p:nvSpPr>
        <p:spPr>
          <a:xfrm>
            <a:off x="609600" y="1143000"/>
            <a:ext cx="4114800" cy="5257800"/>
          </a:xfrm>
        </p:spPr>
        <p:txBody>
          <a:bodyPr/>
          <a:lstStyle/>
          <a:p>
            <a:r>
              <a:rPr lang="en-US" altLang="zh-CN" sz="2000">
                <a:ea typeface="宋体" panose="02010600030101010101" pitchFamily="2" charset="-122"/>
              </a:rPr>
              <a:t>Proton Source</a:t>
            </a:r>
          </a:p>
          <a:p>
            <a:pPr lvl="1"/>
            <a:r>
              <a:rPr lang="en-US" altLang="zh-CN" sz="1800">
                <a:ea typeface="宋体" panose="02010600030101010101" pitchFamily="2" charset="-122"/>
              </a:rPr>
              <a:t>Support slip-stacking and work on cogging</a:t>
            </a:r>
          </a:p>
          <a:p>
            <a:r>
              <a:rPr lang="en-US" altLang="zh-CN" sz="2000">
                <a:ea typeface="宋体" panose="02010600030101010101" pitchFamily="2" charset="-122"/>
              </a:rPr>
              <a:t>Main Injector</a:t>
            </a:r>
          </a:p>
          <a:p>
            <a:pPr lvl="1"/>
            <a:r>
              <a:rPr lang="en-US" altLang="zh-CN" sz="1800">
                <a:ea typeface="宋体" panose="02010600030101010101" pitchFamily="2" charset="-122"/>
              </a:rPr>
              <a:t>2.5 MHz Dampers (pbar)</a:t>
            </a:r>
          </a:p>
          <a:p>
            <a:pPr lvl="1"/>
            <a:r>
              <a:rPr lang="en-US" altLang="zh-CN" sz="1800">
                <a:ea typeface="宋体" panose="02010600030101010101" pitchFamily="2" charset="-122"/>
              </a:rPr>
              <a:t>NuMI</a:t>
            </a:r>
          </a:p>
          <a:p>
            <a:pPr lvl="2"/>
            <a:r>
              <a:rPr lang="en-US" altLang="zh-CN" sz="1600">
                <a:ea typeface="宋体" panose="02010600030101010101" pitchFamily="2" charset="-122"/>
              </a:rPr>
              <a:t>Multi-batch slip-stacking</a:t>
            </a:r>
          </a:p>
          <a:p>
            <a:pPr lvl="1"/>
            <a:r>
              <a:rPr lang="en-US" altLang="zh-CN" sz="1800">
                <a:ea typeface="宋体" panose="02010600030101010101" pitchFamily="2" charset="-122"/>
              </a:rPr>
              <a:t>Slip-stacking studies</a:t>
            </a:r>
          </a:p>
          <a:p>
            <a:pPr lvl="2"/>
            <a:r>
              <a:rPr lang="en-US" altLang="zh-CN" sz="1600">
                <a:ea typeface="宋体" panose="02010600030101010101" pitchFamily="2" charset="-122"/>
              </a:rPr>
              <a:t>Reduce bunch length and losses</a:t>
            </a:r>
          </a:p>
          <a:p>
            <a:pPr lvl="2"/>
            <a:r>
              <a:rPr lang="en-US" altLang="zh-CN" sz="1600">
                <a:ea typeface="宋体" panose="02010600030101010101" pitchFamily="2" charset="-122"/>
              </a:rPr>
              <a:t>Improve bunch rotation</a:t>
            </a:r>
          </a:p>
          <a:p>
            <a:pPr lvl="1"/>
            <a:r>
              <a:rPr lang="en-US" altLang="zh-CN" sz="1800">
                <a:ea typeface="宋体" panose="02010600030101010101" pitchFamily="2" charset="-122"/>
              </a:rPr>
              <a:t>2.5MHz slow acceleration</a:t>
            </a:r>
          </a:p>
          <a:p>
            <a:pPr lvl="1"/>
            <a:r>
              <a:rPr lang="en-US" altLang="zh-CN" sz="1800">
                <a:ea typeface="宋体" panose="02010600030101010101" pitchFamily="2" charset="-122"/>
              </a:rPr>
              <a:t>Mid-level RF upgrade</a:t>
            </a:r>
          </a:p>
          <a:p>
            <a:r>
              <a:rPr lang="en-US" altLang="zh-CN" sz="2000">
                <a:ea typeface="宋体" panose="02010600030101010101" pitchFamily="2" charset="-122"/>
              </a:rPr>
              <a:t>NuMI</a:t>
            </a:r>
          </a:p>
          <a:p>
            <a:pPr lvl="1"/>
            <a:r>
              <a:rPr lang="en-US" altLang="zh-CN" sz="1800">
                <a:ea typeface="宋体" panose="02010600030101010101" pitchFamily="2" charset="-122"/>
              </a:rPr>
              <a:t>Resume stable operation</a:t>
            </a:r>
          </a:p>
          <a:p>
            <a:pPr lvl="2"/>
            <a:r>
              <a:rPr lang="en-US" altLang="zh-CN" sz="1600">
                <a:ea typeface="宋体" panose="02010600030101010101" pitchFamily="2" charset="-122"/>
              </a:rPr>
              <a:t>Target station issues</a:t>
            </a:r>
          </a:p>
        </p:txBody>
      </p:sp>
      <p:sp>
        <p:nvSpPr>
          <p:cNvPr id="342030" name="Rectangle 14">
            <a:extLst>
              <a:ext uri="{FF2B5EF4-FFF2-40B4-BE49-F238E27FC236}">
                <a16:creationId xmlns:a16="http://schemas.microsoft.com/office/drawing/2014/main" id="{CFC4679E-F202-C4B2-5463-745868BD8DC4}"/>
              </a:ext>
            </a:extLst>
          </p:cNvPr>
          <p:cNvSpPr>
            <a:spLocks noChangeArrowheads="1"/>
          </p:cNvSpPr>
          <p:nvPr/>
        </p:nvSpPr>
        <p:spPr bwMode="auto">
          <a:xfrm>
            <a:off x="4876800" y="990600"/>
            <a:ext cx="3886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Comic Sans MS" panose="030F0702030302020204" pitchFamily="66" charset="0"/>
              </a:defRPr>
            </a:lvl1pPr>
            <a:lvl2pPr marL="742950" indent="-285750">
              <a:spcBef>
                <a:spcPct val="20000"/>
              </a:spcBef>
              <a:buFont typeface="Wingdings" panose="05000000000000000000" pitchFamily="2" charset="2"/>
              <a:buChar char="Ø"/>
              <a:defRPr sz="2000">
                <a:solidFill>
                  <a:schemeClr val="accent2"/>
                </a:solidFill>
                <a:latin typeface="Comic Sans MS" panose="030F0702030302020204" pitchFamily="66" charset="0"/>
              </a:defRPr>
            </a:lvl2pPr>
            <a:lvl3pPr marL="1143000" indent="-228600">
              <a:spcBef>
                <a:spcPct val="20000"/>
              </a:spcBef>
              <a:buChar char="•"/>
              <a:defRPr>
                <a:solidFill>
                  <a:srgbClr val="CC0000"/>
                </a:solidFill>
                <a:latin typeface="Comic Sans MS" panose="030F0702030302020204" pitchFamily="66" charset="0"/>
              </a:defRPr>
            </a:lvl3pPr>
            <a:lvl4pPr marL="1600200" indent="-228600">
              <a:spcBef>
                <a:spcPct val="20000"/>
              </a:spcBef>
              <a:buFont typeface="Times New Roman" panose="02020603050405020304" pitchFamily="18" charset="0"/>
              <a:buChar char="-"/>
              <a:defRPr sz="1600">
                <a:solidFill>
                  <a:srgbClr val="006600"/>
                </a:solidFill>
                <a:latin typeface="Comic Sans MS" panose="030F0702030302020204" pitchFamily="66" charset="0"/>
              </a:defRPr>
            </a:lvl4pPr>
            <a:lvl5pPr marL="2057400" indent="-228600">
              <a:spcBef>
                <a:spcPct val="20000"/>
              </a:spcBef>
              <a:buFont typeface="Wingdings" panose="05000000000000000000" pitchFamily="2" charset="2"/>
              <a:buChar char="§"/>
              <a:defRPr sz="1200">
                <a:solidFill>
                  <a:srgbClr val="D60093"/>
                </a:solidFill>
                <a:latin typeface="Comic Sans MS" panose="030F0702030302020204" pitchFamily="66" charset="0"/>
              </a:defRPr>
            </a:lvl5pPr>
            <a:lvl6pPr marL="25146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6pPr>
            <a:lvl7pPr marL="29718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7pPr>
            <a:lvl8pPr marL="34290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8pPr>
            <a:lvl9pPr marL="38862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Pbar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Prepare plan for “1-week” study period in December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intensity on target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AP-2 line orbits and aperture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Debuncher lattice measurements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Reverse proton Debuncher TBT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Recycler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typical stash size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Tevatron</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Working point above 7/12 at 150 GeV and during ramp</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Finish crystal collimator studies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Luminosity lifetime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D0 losses during squeeze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